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4.jpeg" ContentType="image/jpeg"/>
  <Override PartName="/ppt/media/image29.jpeg" ContentType="image/jpeg"/>
  <Override PartName="/ppt/media/image28.jpeg" ContentType="image/jpeg"/>
  <Override PartName="/ppt/media/image27.jpeg" ContentType="image/jpeg"/>
  <Override PartName="/ppt/media/image6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8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7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</a:t>
            </a:r>
            <a:r>
              <a:rPr b="0" lang="fr-FR" sz="4400" spc="-1" strike="noStrike">
                <a:latin typeface="Arial"/>
              </a:rPr>
              <a:t>qu</a:t>
            </a:r>
            <a:r>
              <a:rPr b="0" lang="fr-FR" sz="4400" spc="-1" strike="noStrike">
                <a:latin typeface="Arial"/>
              </a:rPr>
              <a:t>ez </a:t>
            </a:r>
            <a:r>
              <a:rPr b="0" lang="fr-FR" sz="4400" spc="-1" strike="noStrike">
                <a:latin typeface="Arial"/>
              </a:rPr>
              <a:t>po</a:t>
            </a:r>
            <a:r>
              <a:rPr b="0" lang="fr-FR" sz="4400" spc="-1" strike="noStrike">
                <a:latin typeface="Arial"/>
              </a:rPr>
              <a:t>ur </a:t>
            </a:r>
            <a:r>
              <a:rPr b="0" lang="fr-FR" sz="4400" spc="-1" strike="noStrike">
                <a:latin typeface="Arial"/>
              </a:rPr>
              <a:t>édi</a:t>
            </a:r>
            <a:r>
              <a:rPr b="0" lang="fr-FR" sz="4400" spc="-1" strike="noStrike">
                <a:latin typeface="Arial"/>
              </a:rPr>
              <a:t>ter </a:t>
            </a:r>
            <a:r>
              <a:rPr b="0" lang="fr-FR" sz="4400" spc="-1" strike="noStrike">
                <a:latin typeface="Arial"/>
              </a:rPr>
              <a:t>le </a:t>
            </a:r>
            <a:r>
              <a:rPr b="0" lang="fr-FR" sz="4400" spc="-1" strike="noStrike">
                <a:latin typeface="Arial"/>
              </a:rPr>
              <a:t>for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at </a:t>
            </a:r>
            <a:r>
              <a:rPr b="0" lang="fr-FR" sz="4400" spc="-1" strike="noStrike">
                <a:latin typeface="Arial"/>
              </a:rPr>
              <a:t>du </a:t>
            </a:r>
            <a:r>
              <a:rPr b="0" lang="fr-FR" sz="4400" spc="-1" strike="noStrike">
                <a:latin typeface="Arial"/>
              </a:rPr>
              <a:t>tex</a:t>
            </a:r>
            <a:r>
              <a:rPr b="0" lang="fr-FR" sz="4400" spc="-1" strike="noStrike">
                <a:latin typeface="Arial"/>
              </a:rPr>
              <a:t>te-</a:t>
            </a:r>
            <a:r>
              <a:rPr b="0" lang="fr-FR" sz="4400" spc="-1" strike="noStrike">
                <a:latin typeface="Arial"/>
              </a:rPr>
              <a:t>titr</a:t>
            </a:r>
            <a:r>
              <a:rPr b="0" lang="fr-FR" sz="4400" spc="-1" strike="noStrike">
                <a:latin typeface="Arial"/>
              </a:rPr>
              <a:t>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23520" y="7696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4000"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Projet Météo:</a:t>
            </a:r>
            <a:br/>
            <a:br/>
            <a:r>
              <a:rPr b="0" i="1" lang="fr-FR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Allier le hardware au software Embarquer sous le soleil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520" y="360216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Katia Gasperi, Jerome Lane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Le 18 Avril 2019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AJC Formation - Ausy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16" name="Image 3" descr=""/>
          <p:cNvPicPr/>
          <p:nvPr/>
        </p:nvPicPr>
        <p:blipFill>
          <a:blip r:embed="rId1"/>
          <a:stretch/>
        </p:blipFill>
        <p:spPr>
          <a:xfrm>
            <a:off x="6719400" y="5452560"/>
            <a:ext cx="2181600" cy="454680"/>
          </a:xfrm>
          <a:prstGeom prst="rect">
            <a:avLst/>
          </a:prstGeom>
          <a:ln>
            <a:noFill/>
          </a:ln>
        </p:spPr>
      </p:pic>
      <p:pic>
        <p:nvPicPr>
          <p:cNvPr id="117" name="Image 5" descr=""/>
          <p:cNvPicPr/>
          <p:nvPr/>
        </p:nvPicPr>
        <p:blipFill>
          <a:blip r:embed="rId2"/>
          <a:stretch/>
        </p:blipFill>
        <p:spPr>
          <a:xfrm>
            <a:off x="3882960" y="5099760"/>
            <a:ext cx="1194120" cy="9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758120" y="1047600"/>
            <a:ext cx="5665320" cy="229392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35748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6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Préparation des mesures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754880" y="3067920"/>
            <a:ext cx="1220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800080"/>
                </a:solidFill>
                <a:latin typeface="Arial"/>
                <a:ea typeface="DejaVu Sans"/>
              </a:rPr>
              <a:t>Affichage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926080" y="3616560"/>
            <a:ext cx="6274800" cy="28749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4023360" y="123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1645920" y="1409760"/>
            <a:ext cx="23767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acquisitions/s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Ecart type Pression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σ &lt; 1mbar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E96712-4592-4A6B-892C-C30396987312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37720" y="248400"/>
            <a:ext cx="1068300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Historisation des mesures de Pression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194560" y="1737360"/>
            <a:ext cx="3817800" cy="3970080"/>
          </a:xfrm>
          <a:prstGeom prst="rect">
            <a:avLst/>
          </a:prstGeom>
          <a:ln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6766560" y="1645920"/>
            <a:ext cx="3779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Les besoins: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l’heure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~ 10 secondes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6749280" y="3291840"/>
            <a:ext cx="51372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1ère version (démo):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Variation de Pression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qqs minutes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: dès que la donnée est disponible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824160" y="4940640"/>
            <a:ext cx="3563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Implémentation: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Vecteur de taille adéquate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Sqlite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554480" y="3566160"/>
            <a:ext cx="570600" cy="54792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8"/>
          <p:cNvSpPr/>
          <p:nvPr/>
        </p:nvSpPr>
        <p:spPr>
          <a:xfrm>
            <a:off x="185760" y="3310920"/>
            <a:ext cx="12088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H,T :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Inutile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Zambretti 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6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Negretti &amp; Zambra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96" name="Image 7" descr=""/>
          <p:cNvPicPr/>
          <p:nvPr/>
        </p:nvPicPr>
        <p:blipFill>
          <a:blip r:embed="rId1"/>
          <a:stretch/>
        </p:blipFill>
        <p:spPr>
          <a:xfrm>
            <a:off x="1323360" y="1428840"/>
            <a:ext cx="3125880" cy="47851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6297840" y="1225800"/>
            <a:ext cx="357084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Negretti et Zambra: Londres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Fondateurs: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Henry Negretti (1818–1879)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Joseph Zambra (1822–1897)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i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Treatise on Meteorological Instruments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Optiques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Thermomètres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Lunettes astronomiques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Photo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Expéditions (Egypte, Chine, Japon)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Queen Victoria, Prince Albert, Edouard VII …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 2" descr=""/>
          <p:cNvPicPr/>
          <p:nvPr/>
        </p:nvPicPr>
        <p:blipFill>
          <a:blip r:embed="rId1"/>
          <a:stretch/>
        </p:blipFill>
        <p:spPr>
          <a:xfrm>
            <a:off x="2081160" y="1357200"/>
            <a:ext cx="3142080" cy="3445200"/>
          </a:xfrm>
          <a:prstGeom prst="rect">
            <a:avLst/>
          </a:prstGeom>
          <a:ln>
            <a:noFill/>
          </a:ln>
        </p:spPr>
      </p:pic>
      <p:pic>
        <p:nvPicPr>
          <p:cNvPr id="199" name="Image 3" descr=""/>
          <p:cNvPicPr/>
          <p:nvPr/>
        </p:nvPicPr>
        <p:blipFill>
          <a:blip r:embed="rId2"/>
          <a:stretch/>
        </p:blipFill>
        <p:spPr>
          <a:xfrm>
            <a:off x="7081920" y="3643200"/>
            <a:ext cx="2702520" cy="264204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737720" y="46584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6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Algorithme de Zambretti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 rot="4566600">
            <a:off x="4941000" y="921960"/>
            <a:ext cx="210960" cy="2172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 rot="5415600">
            <a:off x="5145840" y="1280880"/>
            <a:ext cx="192960" cy="2934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6191640" y="1428840"/>
            <a:ext cx="215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Direction du vent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6770880" y="2500200"/>
            <a:ext cx="3495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Pression au niveau de la mer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 rot="11452200">
            <a:off x="2654640" y="3334680"/>
            <a:ext cx="277920" cy="20307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"/>
          <p:cNvSpPr/>
          <p:nvPr/>
        </p:nvSpPr>
        <p:spPr>
          <a:xfrm rot="11857200">
            <a:off x="3150000" y="3718800"/>
            <a:ext cx="277920" cy="166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8"/>
          <p:cNvSpPr/>
          <p:nvPr/>
        </p:nvSpPr>
        <p:spPr>
          <a:xfrm>
            <a:off x="1438200" y="5357880"/>
            <a:ext cx="31420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Lecture: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Lettre de l’alphabet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Fonction de la tendance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 pression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 rot="12170400">
            <a:off x="3664800" y="3369600"/>
            <a:ext cx="277920" cy="2053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0"/>
          <p:cNvSpPr/>
          <p:nvPr/>
        </p:nvSpPr>
        <p:spPr>
          <a:xfrm rot="14204400">
            <a:off x="5642280" y="3836520"/>
            <a:ext cx="284760" cy="27820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1"/>
          <p:cNvSpPr/>
          <p:nvPr/>
        </p:nvSpPr>
        <p:spPr>
          <a:xfrm>
            <a:off x="5061960" y="5640120"/>
            <a:ext cx="2116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Correspondance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Lettre / prévision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463400" y="2743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0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768320" y="2050560"/>
            <a:ext cx="1570680" cy="92772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dP/dt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54360" y="5122440"/>
            <a:ext cx="1141920" cy="7131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 (Pa)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554280" y="2407680"/>
            <a:ext cx="64188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249800" y="1884600"/>
            <a:ext cx="1905120" cy="115056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Choix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Equation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8055000" y="1279080"/>
            <a:ext cx="2082240" cy="1699200"/>
          </a:xfrm>
          <a:prstGeom prst="roundRect">
            <a:avLst>
              <a:gd name="adj" fmla="val 16667"/>
            </a:avLst>
          </a:prstGeom>
          <a:noFill/>
          <a:ln w="414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Nombre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Zambretti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269400" y="2407680"/>
            <a:ext cx="1713600" cy="141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8"/>
          <p:cNvSpPr/>
          <p:nvPr/>
        </p:nvSpPr>
        <p:spPr>
          <a:xfrm>
            <a:off x="1816920" y="1188720"/>
            <a:ext cx="1370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Echelle: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heure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4411440" y="5836680"/>
            <a:ext cx="1427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Moyenne: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sur 10 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645920" y="3292560"/>
            <a:ext cx="2456280" cy="17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Historisation: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Phase 1: une tendance / minute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Phase finale: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une tendance/heure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4340160" y="3050640"/>
            <a:ext cx="2142000" cy="19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Linéarisation</a:t>
            </a:r>
            <a:endParaRPr b="0" lang="fr-FR" sz="16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 = 179-2P/129</a:t>
            </a:r>
            <a:endParaRPr b="0" lang="fr-FR" sz="16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 = 147 -5P/376</a:t>
            </a:r>
            <a:endParaRPr b="0" lang="fr-FR" sz="16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 = 130-P/81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8913960" y="3193560"/>
            <a:ext cx="213120" cy="498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"/>
          <p:cNvSpPr/>
          <p:nvPr/>
        </p:nvSpPr>
        <p:spPr>
          <a:xfrm>
            <a:off x="7197480" y="3836520"/>
            <a:ext cx="2999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 : Settled Fine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 : Fine Weather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 : Fine Becoming  less settled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24" name="CustomShape 14"/>
          <p:cNvSpPr/>
          <p:nvPr/>
        </p:nvSpPr>
        <p:spPr>
          <a:xfrm rot="10800000">
            <a:off x="5624640" y="5907600"/>
            <a:ext cx="213120" cy="4276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5"/>
          <p:cNvSpPr/>
          <p:nvPr/>
        </p:nvSpPr>
        <p:spPr>
          <a:xfrm>
            <a:off x="4082400" y="3966840"/>
            <a:ext cx="365760" cy="36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6"/>
          <p:cNvSpPr/>
          <p:nvPr/>
        </p:nvSpPr>
        <p:spPr>
          <a:xfrm flipV="1">
            <a:off x="4082400" y="3473640"/>
            <a:ext cx="365760" cy="27432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7"/>
          <p:cNvSpPr/>
          <p:nvPr/>
        </p:nvSpPr>
        <p:spPr>
          <a:xfrm>
            <a:off x="4047480" y="4178880"/>
            <a:ext cx="395280" cy="245160"/>
          </a:xfrm>
          <a:prstGeom prst="line">
            <a:avLst/>
          </a:prstGeom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94560" y="37440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0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Algorithme de Zambretti implémenté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011680" y="1555560"/>
            <a:ext cx="421380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Tendance de pression « stable »: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± 3mbar/hour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Transit de l’erreur au travers du code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Accords initiaux en binôme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Erreurs linéarisation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655320" y="184140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« Stable »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 ne change pas Z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6655320" y="48416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± une unité de Z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6655320" y="3270240"/>
            <a:ext cx="2427840" cy="1141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 = -1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Tendance = -1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286360" y="2673720"/>
            <a:ext cx="822852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Ajouter ?: - traitement limites de pression pour chaque tendance ?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- résultat affichage VSC pour chaque tendance ?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571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6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Etat du travail: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857160" y="1571760"/>
            <a:ext cx="699984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Travail effectué: 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Algorithme de Zambretti codé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Interface utilisateur réalisée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Assemblage (en cours)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Interface données capteur .C / code POO .C++ 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Historisation des données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37720" y="26352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Architecture : J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73ECFA9-5E21-4571-A075-0F4FA89B06C7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17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907640" y="1656000"/>
            <a:ext cx="6816240" cy="49971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6932880" y="4785840"/>
            <a:ext cx="4745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Création du diagramme avec Qt creator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Interface graphique: design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829FBB-6209-4BFB-B523-792CFB447938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17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940520" y="2100240"/>
            <a:ext cx="404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Icone reflétant la prévision météo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3" name="Image 33" descr=""/>
          <p:cNvPicPr/>
          <p:nvPr/>
        </p:nvPicPr>
        <p:blipFill>
          <a:blip r:embed="rId1"/>
          <a:stretch/>
        </p:blipFill>
        <p:spPr>
          <a:xfrm>
            <a:off x="4564080" y="1356480"/>
            <a:ext cx="2899080" cy="536256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6556320" y="4797720"/>
            <a:ext cx="371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7463520" y="4388400"/>
            <a:ext cx="37746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Symbol définissant la tendance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+: amélioration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=: stable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-: détérioration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 flipH="1">
            <a:off x="6889680" y="4718880"/>
            <a:ext cx="82188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1067400" y="4728600"/>
            <a:ext cx="30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Descriptif de la prévision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3968640" y="4903560"/>
            <a:ext cx="13604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9"/>
          <p:cNvSpPr/>
          <p:nvPr/>
        </p:nvSpPr>
        <p:spPr>
          <a:xfrm>
            <a:off x="846360" y="5733360"/>
            <a:ext cx="3684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Mesures provenant du capteur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4430880" y="5575320"/>
            <a:ext cx="43200" cy="6825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1"/>
          <p:cNvSpPr/>
          <p:nvPr/>
        </p:nvSpPr>
        <p:spPr>
          <a:xfrm flipH="1">
            <a:off x="6387120" y="2517480"/>
            <a:ext cx="1532880" cy="73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2"/>
          <p:cNvSpPr/>
          <p:nvPr/>
        </p:nvSpPr>
        <p:spPr>
          <a:xfrm>
            <a:off x="1067040" y="2194200"/>
            <a:ext cx="2899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Reprise du code d’une application de Qt creator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La Météo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Depuis l’antiquité Grecs jusqu’à maintenant.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Nombreux proverbes, la sagesse populaire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"Ciel vêtu de laine, eau peu lointaine. "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"Rouge le matin chagrin, rouge le soir espoir."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Intérêt des prévisions: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Cultures agricoles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Pêche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Voyage en mer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Aviation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737EE6-049B-44DB-882A-0FAF17A2DA4F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21" name="Image 5" descr=""/>
          <p:cNvPicPr/>
          <p:nvPr/>
        </p:nvPicPr>
        <p:blipFill>
          <a:blip r:embed="rId1"/>
          <a:stretch/>
        </p:blipFill>
        <p:spPr>
          <a:xfrm>
            <a:off x="8606880" y="2808000"/>
            <a:ext cx="3378960" cy="337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280000" y="1825560"/>
            <a:ext cx="307080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2E5A41-8828-4393-957D-EA8809DD4593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17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008000" y="6251760"/>
            <a:ext cx="6912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Tests unitaires avec Qtest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008000" y="1334880"/>
            <a:ext cx="7128000" cy="4992120"/>
          </a:xfrm>
          <a:prstGeom prst="rect">
            <a:avLst/>
          </a:prstGeom>
          <a:ln>
            <a:noFill/>
          </a:ln>
        </p:spPr>
      </p:pic>
      <p:sp>
        <p:nvSpPr>
          <p:cNvPr id="258" name="TextShape 5"/>
          <p:cNvSpPr txBox="1"/>
          <p:nvPr/>
        </p:nvSpPr>
        <p:spPr>
          <a:xfrm>
            <a:off x="8463240" y="4032000"/>
            <a:ext cx="1258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fr-FR" sz="1800" spc="-1" strike="noStrike">
                <a:latin typeface="Arial"/>
              </a:rPr>
              <a:t>Intégration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9" name="TextShape 6"/>
          <p:cNvSpPr txBox="1"/>
          <p:nvPr/>
        </p:nvSpPr>
        <p:spPr>
          <a:xfrm>
            <a:off x="8463240" y="1341720"/>
            <a:ext cx="127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fr-FR" sz="1800" spc="-1" strike="noStrike">
                <a:latin typeface="Arial"/>
              </a:rPr>
              <a:t>Validations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Déploiement: installation par paquet Debian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Téléchargement via la commande « wget » depuis GitHub du paquet contenant le binaire compilé sur raspberry Pi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Installation avec dpkg –i &lt;nom de l’application&gt;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1221F1-6E7E-4591-909C-ED0CC370B054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4680000" y="4536000"/>
            <a:ext cx="1522440" cy="152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Conclusions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Développement efficace: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Prévoyance des contraintes.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Adaptation par le suivit quotidien de l’avance du projet.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Production d’un livrable.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Prototype validé par des tests.</a:t>
            </a:r>
            <a:endParaRPr b="0" lang="fr-FR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Facilité de déploiement.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E750E7B-7F63-45A9-AD01-9565E9DB68D7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905760" y="920880"/>
            <a:ext cx="1051308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CFB99F-9A3D-4BEE-AE59-4DB4D4328A42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69" name="Image 7" descr=""/>
          <p:cNvPicPr/>
          <p:nvPr/>
        </p:nvPicPr>
        <p:blipFill>
          <a:blip r:embed="rId1"/>
          <a:stretch/>
        </p:blipFill>
        <p:spPr>
          <a:xfrm>
            <a:off x="1802520" y="4992480"/>
            <a:ext cx="1951200" cy="146268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3756240" y="5252760"/>
            <a:ext cx="49809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« Bill Gates &amp; blue screen (Windows 98)»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Même les plus grands ont failli a cet exercice.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581040" y="1911240"/>
            <a:ext cx="1102716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Place a la démonstration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Objectif: la météo embarquée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772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5000"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Hardware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embarqué.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Capteur météo.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des mesures météorologiques.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Prévision météorologique a cours terme.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Visualisation sur une interface graphique. </a:t>
            </a:r>
            <a:endParaRPr b="0" lang="fr-FR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fr-FR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Rendu</a:t>
            </a:r>
            <a:endParaRPr b="0" lang="fr-FR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Simple, esthétique.</a:t>
            </a:r>
            <a:endParaRPr b="0" lang="fr-FR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Fiabilité attestée par de nombreux tests.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EBD0D7-AF5B-40F6-8A6B-DD443B1D59D6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772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Noto Sans CJK SC Regular"/>
              </a:rPr>
              <a:t>Mise en place :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313BC2-1D6D-421F-91AF-BCA4AD0D4381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861240" y="2542680"/>
            <a:ext cx="3778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Création d’une image Raspbian</a:t>
            </a:r>
            <a:endParaRPr b="0" lang="fr-FR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OS pour Raspberry Pi</a:t>
            </a:r>
            <a:endParaRPr b="0" lang="fr-FR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Environnement graphique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298680" y="6585840"/>
            <a:ext cx="3940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fr-F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https://www.raspberrypi.org/downloads/raspbian/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116320" y="4068000"/>
            <a:ext cx="5465880" cy="22503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5724000" y="2559240"/>
            <a:ext cx="1150920" cy="97056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1291680" y="4289760"/>
            <a:ext cx="37472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Raspi-config</a:t>
            </a:r>
            <a:endParaRPr b="0" lang="fr-F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Gestion de la langue</a:t>
            </a:r>
            <a:endParaRPr b="0" lang="fr-F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Librairie graphique</a:t>
            </a:r>
            <a:endParaRPr b="0" lang="fr-F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Clavier</a:t>
            </a:r>
            <a:endParaRPr b="0" lang="fr-FR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Réseau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Connection sécurisé a distance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32" name="Image 6" descr=""/>
          <p:cNvPicPr/>
          <p:nvPr/>
        </p:nvPicPr>
        <p:blipFill>
          <a:blip r:embed="rId3"/>
          <a:stretch/>
        </p:blipFill>
        <p:spPr>
          <a:xfrm>
            <a:off x="1440000" y="1440000"/>
            <a:ext cx="3465000" cy="2597760"/>
          </a:xfrm>
          <a:prstGeom prst="rect">
            <a:avLst/>
          </a:prstGeom>
          <a:ln>
            <a:noFill/>
          </a:ln>
        </p:spPr>
      </p:pic>
      <p:sp>
        <p:nvSpPr>
          <p:cNvPr id="133" name="CustomShape 6"/>
          <p:cNvSpPr/>
          <p:nvPr/>
        </p:nvSpPr>
        <p:spPr>
          <a:xfrm>
            <a:off x="4944960" y="1296000"/>
            <a:ext cx="4845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  <a:endParaRPr b="0" lang="fr-FR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Choix I2C &gt; ISP, moins de câblage</a:t>
            </a:r>
            <a:endParaRPr b="0" lang="fr-FR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Carte SD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7720" y="-522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Méthodologie de type cycle en V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53CEAE-BB2D-403A-B8D5-55CED384EE45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382760" y="1323360"/>
            <a:ext cx="9990720" cy="50824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3551040" y="6585840"/>
            <a:ext cx="58093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https://fr.wikipedia.org/wiki/Cycle_de_developpement_(logiciel)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Outils de la gestion de projet et du code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9944BE-4382-410D-AC3F-BB24C9A2D622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40" name="Image 10" descr=""/>
          <p:cNvPicPr/>
          <p:nvPr/>
        </p:nvPicPr>
        <p:blipFill>
          <a:blip r:embed="rId1"/>
          <a:stretch/>
        </p:blipFill>
        <p:spPr>
          <a:xfrm>
            <a:off x="586440" y="1640520"/>
            <a:ext cx="5104440" cy="26510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447120" y="1346760"/>
            <a:ext cx="89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Trello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2" name="Image 16" descr=""/>
          <p:cNvPicPr/>
          <p:nvPr/>
        </p:nvPicPr>
        <p:blipFill>
          <a:blip r:embed="rId2"/>
          <a:stretch/>
        </p:blipFill>
        <p:spPr>
          <a:xfrm>
            <a:off x="6095520" y="1856520"/>
            <a:ext cx="4220640" cy="265896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6064200" y="1568880"/>
            <a:ext cx="1500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Qt creator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4" name="Image 18" descr=""/>
          <p:cNvPicPr/>
          <p:nvPr/>
        </p:nvPicPr>
        <p:blipFill>
          <a:blip r:embed="rId3"/>
          <a:stretch/>
        </p:blipFill>
        <p:spPr>
          <a:xfrm>
            <a:off x="3879000" y="3258360"/>
            <a:ext cx="3414240" cy="25106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3879000" y="2900880"/>
            <a:ext cx="1447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GitHub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6" name="Image 20" descr=""/>
          <p:cNvPicPr/>
          <p:nvPr/>
        </p:nvPicPr>
        <p:blipFill>
          <a:blip r:embed="rId4"/>
          <a:stretch/>
        </p:blipFill>
        <p:spPr>
          <a:xfrm>
            <a:off x="6494760" y="3806280"/>
            <a:ext cx="4368960" cy="265896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6372720" y="3474720"/>
            <a:ext cx="1329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Doxygen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576000" y="5472000"/>
            <a:ext cx="1762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Règles meeting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7720" y="199800"/>
            <a:ext cx="1076436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Programmation &amp; compilation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610120" y="6356520"/>
            <a:ext cx="27406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F88A51C-14F7-43C6-955A-DB1B2CD08D93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8856000" y="5976000"/>
            <a:ext cx="1554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Compilation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44000" y="1919880"/>
            <a:ext cx="6046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032720" y="3564720"/>
            <a:ext cx="862200" cy="8506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842000" y="4446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464920" y="2185200"/>
            <a:ext cx="1350360" cy="152172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337680" y="2124720"/>
            <a:ext cx="1549440" cy="1549440"/>
          </a:xfrm>
          <a:prstGeom prst="rect">
            <a:avLst/>
          </a:prstGeom>
          <a:ln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1980360" y="2628000"/>
            <a:ext cx="3214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6912000" y="1955880"/>
            <a:ext cx="5038920" cy="3947040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9382320" y="4378680"/>
            <a:ext cx="2360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autotools : Make</a:t>
            </a:r>
            <a:endParaRPr b="0" lang="fr-F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5"/>
          <a:stretch/>
        </p:blipFill>
        <p:spPr>
          <a:xfrm>
            <a:off x="9713520" y="2564640"/>
            <a:ext cx="2093400" cy="204588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7147440" y="3564000"/>
            <a:ext cx="9874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Qmake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8496000" y="3636000"/>
            <a:ext cx="934920" cy="214920"/>
          </a:xfrm>
          <a:custGeom>
            <a:avLst/>
            <a:gdLst/>
            <a:ahLst/>
            <a:rect l="l" t="t" r="r" b="b"/>
            <a:pathLst>
              <a:path w="2602" h="602">
                <a:moveTo>
                  <a:pt x="0" y="150"/>
                </a:moveTo>
                <a:lnTo>
                  <a:pt x="1950" y="150"/>
                </a:lnTo>
                <a:lnTo>
                  <a:pt x="1950" y="0"/>
                </a:lnTo>
                <a:lnTo>
                  <a:pt x="2601" y="300"/>
                </a:lnTo>
                <a:lnTo>
                  <a:pt x="1950" y="601"/>
                </a:lnTo>
                <a:lnTo>
                  <a:pt x="195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0"/>
          <p:cNvSpPr/>
          <p:nvPr/>
        </p:nvSpPr>
        <p:spPr>
          <a:xfrm>
            <a:off x="6211440" y="3632040"/>
            <a:ext cx="699480" cy="214920"/>
          </a:xfrm>
          <a:custGeom>
            <a:avLst/>
            <a:gdLst/>
            <a:ahLst/>
            <a:rect l="l" t="t" r="r" b="b"/>
            <a:pathLst>
              <a:path w="1948" h="602">
                <a:moveTo>
                  <a:pt x="0" y="150"/>
                </a:moveTo>
                <a:lnTo>
                  <a:pt x="1460" y="150"/>
                </a:lnTo>
                <a:lnTo>
                  <a:pt x="1460" y="0"/>
                </a:lnTo>
                <a:lnTo>
                  <a:pt x="1947" y="300"/>
                </a:lnTo>
                <a:lnTo>
                  <a:pt x="1460" y="601"/>
                </a:lnTo>
                <a:lnTo>
                  <a:pt x="146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1"/>
          <p:cNvSpPr/>
          <p:nvPr/>
        </p:nvSpPr>
        <p:spPr>
          <a:xfrm>
            <a:off x="2016000" y="5931000"/>
            <a:ext cx="223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Programmation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571320" y="1000080"/>
            <a:ext cx="11040840" cy="54090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737720" y="357120"/>
            <a:ext cx="822852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6000"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Diagramme de flux de données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67" name="Image 33" descr=""/>
          <p:cNvPicPr/>
          <p:nvPr/>
        </p:nvPicPr>
        <p:blipFill>
          <a:blip r:embed="rId2"/>
          <a:stretch/>
        </p:blipFill>
        <p:spPr>
          <a:xfrm>
            <a:off x="795960" y="4297680"/>
            <a:ext cx="1123920" cy="2079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8221320" y="1504800"/>
            <a:ext cx="294480" cy="3229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4480560" y="1463040"/>
            <a:ext cx="246600" cy="2944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6336720" y="1463040"/>
            <a:ext cx="246600" cy="3135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813200" y="1398600"/>
            <a:ext cx="399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latin typeface="Arial"/>
              </a:rPr>
              <a:t>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6644880" y="139860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latin typeface="Arial"/>
              </a:rPr>
              <a:t>C++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8634240" y="1460520"/>
            <a:ext cx="94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latin typeface="Arial"/>
              </a:rPr>
              <a:t>QML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Simplification du code démo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5297040" y="1689120"/>
            <a:ext cx="4914000" cy="3589920"/>
          </a:xfrm>
          <a:prstGeom prst="rect">
            <a:avLst/>
          </a:prstGeom>
          <a:ln w="9360"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4654080" y="361800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1168560" y="1920240"/>
            <a:ext cx="27734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 I2C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Fonctions démo 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Code erreur simplifié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4735080" y="1689120"/>
            <a:ext cx="570600" cy="12848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925200" y="3840480"/>
            <a:ext cx="43711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Ajout horodatage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Juste aprés le délais  acquisition</a:t>
            </a: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Temps : unix, en secondes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Application>LibreOffice/6.1.5.2$Linux_X86_64 LibreOffice_project/10$Build-2</Application>
  <Words>708</Words>
  <Paragraphs>187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2019-04-15T17:58:44Z</dcterms:created>
  <dc:creator>jerome lane</dc:creator>
  <dc:description/>
  <dc:language>fr-FR</dc:language>
  <cp:lastModifiedBy/>
  <dcterms:modified xsi:type="dcterms:W3CDTF">2019-04-25T16:46:41Z</dcterms:modified>
  <cp:revision>96</cp:revision>
  <dc:subject/>
  <dc:title>Projet Météo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